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89" r:id="rId2"/>
    <p:sldId id="290" r:id="rId3"/>
    <p:sldId id="331" r:id="rId4"/>
    <p:sldId id="332" r:id="rId5"/>
    <p:sldId id="330" r:id="rId6"/>
    <p:sldId id="327" r:id="rId7"/>
    <p:sldId id="295" r:id="rId8"/>
  </p:sldIdLst>
  <p:sldSz cx="10799763" cy="7199313"/>
  <p:notesSz cx="6858000" cy="9144000"/>
  <p:embeddedFontLst>
    <p:embeddedFont>
      <p:font typeface="Neue Haas Grotesk Text Pro" panose="020B0504020202020204" pitchFamily="34" charset="0"/>
      <p:regular r:id="rId11"/>
      <p:bold r:id="rId12"/>
      <p:italic r:id="rId13"/>
      <p:boldItalic r:id="rId14"/>
    </p:embeddedFont>
    <p:embeddedFont>
      <p:font typeface="Nexa Extra Light" panose="00000200000000000000" pitchFamily="2" charset="0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5" userDrawn="1">
          <p15:clr>
            <a:srgbClr val="A4A3A4"/>
          </p15:clr>
        </p15:guide>
        <p15:guide id="2" pos="34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C6D"/>
    <a:srgbClr val="194A68"/>
    <a:srgbClr val="FFF4E4"/>
    <a:srgbClr val="3A3A3A"/>
    <a:srgbClr val="BABABA"/>
    <a:srgbClr val="5287A8"/>
    <a:srgbClr val="156082"/>
    <a:srgbClr val="ACD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21" autoAdjust="0"/>
    <p:restoredTop sz="94689" autoAdjust="0"/>
  </p:normalViewPr>
  <p:slideViewPr>
    <p:cSldViewPr snapToGrid="0" showGuides="1">
      <p:cViewPr varScale="1">
        <p:scale>
          <a:sx n="81" d="100"/>
          <a:sy n="81" d="100"/>
        </p:scale>
        <p:origin x="77" y="106"/>
      </p:cViewPr>
      <p:guideLst>
        <p:guide orient="horz" pos="4535"/>
        <p:guide pos="3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7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0926212-3CAC-B939-B5E1-F1720D68DE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175E92-FBFA-B728-C403-36369443A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F376A-9283-4FA1-AAEC-4E7F5E2277A4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FEDE3-4DA1-9659-91C2-0C63D140D6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FF285-481C-7CFC-452F-986862EC9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AD3FB-509D-4838-965A-63C043B5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61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AD36F-0D89-450E-ADCC-FBE6048D914F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52032-2AAE-417C-B2A0-2018F8FEA3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60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76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1D2D-B8CC-D663-90AB-E2FC9EE6B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4CF9D5E4-7993-C999-3203-CC196D8B2B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3F5528E-C8E6-877E-E779-13FA3750F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0077BD-F471-AC95-2007-4266EC6AD0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583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378B0-EE8F-7B19-32CD-7E58A452E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00F8DD5-A29D-F03E-2387-F0876A0155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C7AB6C5-48E3-7379-4BCB-9773212D54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preenchimento criativo de lacunas sem mecanismos de rastreamento da verdade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ECEA594-A88A-0588-C7B4-6FBA11F615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0240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401F0-345F-BB58-3964-928B9961E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BB45F6F-8111-DD35-EC0B-0B09703A77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02573E8-DA9F-8E00-1B14-10725AE100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https://claude.ai/public/artifacts/f6d3f045-51dd-49c2-9b00-25ded6e1dc7a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7D61CB-6A19-7932-10C9-75B3C34270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0440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938EA-909C-0318-C97C-A12CA9AD1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EA796A47-5AFE-6052-7A50-E6DB3E71B0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2376030-F3D9-AADF-E240-DDA123FB91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D6B54C8-B881-C1C2-FFC5-3B638D31D4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0292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89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5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3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34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0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3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96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04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0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94DF3-B6D8-4890-9AF7-6E86003CF959}" type="datetimeFigureOut">
              <a:rPr lang="pt-BR" smtClean="0"/>
              <a:t>23/10/2025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796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1A3B27C-6660-F0F5-5858-B76F370503E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71825A8-EDEE-8AB4-58FE-723AA781F46F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671A5AF-9C47-1A8F-77D0-5E7644F8985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0DE8887-EB35-A655-475C-3E9CBC597C60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53BBB00-DCB2-9946-0747-F909308B7B7A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1E35F836-7E40-0FE4-8764-90D4A25805B6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5F34BD6-FBA0-C859-987E-840C46FBCF3A}"/>
              </a:ext>
            </a:extLst>
          </p:cNvPr>
          <p:cNvSpPr txBox="1"/>
          <p:nvPr/>
        </p:nvSpPr>
        <p:spPr>
          <a:xfrm>
            <a:off x="1123950" y="5138929"/>
            <a:ext cx="811647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HHH</a:t>
            </a:r>
          </a:p>
          <a:p>
            <a:pPr algn="ctr"/>
            <a:r>
              <a:rPr lang="pt-BR" sz="30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O Alinhamento Ético dos </a:t>
            </a:r>
            <a:r>
              <a:rPr lang="pt-BR" sz="3000" b="1" dirty="0" err="1">
                <a:solidFill>
                  <a:schemeClr val="bg1"/>
                </a:solidFill>
                <a:latin typeface="Neue Haas Grotesk Text Pro" panose="020B0504020202020204" pitchFamily="34" charset="0"/>
              </a:rPr>
              <a:t>LLMs</a:t>
            </a:r>
            <a:endParaRPr lang="pt-BR" sz="3000" b="1" dirty="0">
              <a:solidFill>
                <a:schemeClr val="bg1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6593667-8344-D095-5801-7A17A296B1D1}"/>
              </a:ext>
            </a:extLst>
          </p:cNvPr>
          <p:cNvSpPr txBox="1"/>
          <p:nvPr/>
        </p:nvSpPr>
        <p:spPr>
          <a:xfrm>
            <a:off x="2163869" y="6509188"/>
            <a:ext cx="603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GEORGE MARMELSTEIN</a:t>
            </a:r>
          </a:p>
        </p:txBody>
      </p:sp>
    </p:spTree>
    <p:extLst>
      <p:ext uri="{BB962C8B-B14F-4D97-AF65-F5344CB8AC3E}">
        <p14:creationId xmlns:p14="http://schemas.microsoft.com/office/powerpoint/2010/main" val="390676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7F91A-B0BF-6123-8CD2-388F580B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241DC01E-8691-87FE-FE39-3711F419C305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D2D9EE9-23BB-6D9E-BE66-3BC1981538F0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30E2534-E81F-6279-19FF-A095EF68B06E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07A99E6-5767-C3DE-F7AA-D7D07C69F397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CA5D342-94C7-74B8-E378-270926843555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72FF53-21D4-D58B-AEC3-6FD2777696A8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8142ABC-F946-4027-DB80-5D277866D007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Fluxograma: Processo Alternativo 10">
            <a:extLst>
              <a:ext uri="{FF2B5EF4-FFF2-40B4-BE49-F238E27FC236}">
                <a16:creationId xmlns:a16="http://schemas.microsoft.com/office/drawing/2014/main" id="{0B030BAA-0580-78F8-9120-F836CFB61427}"/>
              </a:ext>
            </a:extLst>
          </p:cNvPr>
          <p:cNvSpPr/>
          <p:nvPr/>
        </p:nvSpPr>
        <p:spPr>
          <a:xfrm>
            <a:off x="134173" y="2001946"/>
            <a:ext cx="3534572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3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H </a:t>
            </a: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– HELPFUL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</a:t>
            </a:r>
          </a:p>
          <a:p>
            <a:pPr lvl="0" algn="ctr">
              <a:defRPr/>
            </a:pP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(ÚTIL)</a:t>
            </a:r>
            <a:endParaRPr lang="pt-BR" sz="20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745B9733-99E1-A658-B441-DCDBACE2581B}"/>
              </a:ext>
            </a:extLst>
          </p:cNvPr>
          <p:cNvSpPr/>
          <p:nvPr/>
        </p:nvSpPr>
        <p:spPr>
          <a:xfrm>
            <a:off x="158157" y="5112238"/>
            <a:ext cx="3534572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3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H </a:t>
            </a: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– HONEST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</a:t>
            </a:r>
          </a:p>
          <a:p>
            <a:pPr lvl="0" algn="ctr">
              <a:defRPr/>
            </a:pP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(HONESTA)</a:t>
            </a:r>
            <a:endParaRPr lang="pt-BR" sz="20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13" name="Fluxograma: Processo Alternativo 12">
            <a:extLst>
              <a:ext uri="{FF2B5EF4-FFF2-40B4-BE49-F238E27FC236}">
                <a16:creationId xmlns:a16="http://schemas.microsoft.com/office/drawing/2014/main" id="{A438A778-B798-D9C1-686C-51C0D8ACBC88}"/>
              </a:ext>
            </a:extLst>
          </p:cNvPr>
          <p:cNvSpPr/>
          <p:nvPr/>
        </p:nvSpPr>
        <p:spPr>
          <a:xfrm>
            <a:off x="134173" y="3599655"/>
            <a:ext cx="3534572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3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H </a:t>
            </a: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– HARMLESS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(INOFENSIVA)</a:t>
            </a:r>
            <a:endParaRPr lang="pt-BR" sz="20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EABC3B7-E8C2-C6CA-33B0-3C3063EE06CE}"/>
              </a:ext>
            </a:extLst>
          </p:cNvPr>
          <p:cNvSpPr txBox="1"/>
          <p:nvPr/>
        </p:nvSpPr>
        <p:spPr>
          <a:xfrm>
            <a:off x="365663" y="440797"/>
            <a:ext cx="650731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CONCEITO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500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Alinhamento ético (modelo </a:t>
            </a:r>
            <a:r>
              <a:rPr lang="pt-BR" sz="2500" dirty="0" err="1">
                <a:solidFill>
                  <a:schemeClr val="bg1"/>
                </a:solidFill>
                <a:latin typeface="Neue Haas Grotesk Text Pro" panose="020B0504020202020204" pitchFamily="34" charset="0"/>
              </a:rPr>
              <a:t>Anthropic</a:t>
            </a:r>
            <a:r>
              <a:rPr lang="pt-BR" sz="2500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)</a:t>
            </a: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E35D2D1D-697D-2964-1FB7-1E6B6B0215FC}"/>
              </a:ext>
            </a:extLst>
          </p:cNvPr>
          <p:cNvSpPr/>
          <p:nvPr/>
        </p:nvSpPr>
        <p:spPr>
          <a:xfrm>
            <a:off x="4195481" y="2001211"/>
            <a:ext cx="6045187" cy="3995611"/>
          </a:xfrm>
          <a:prstGeom prst="roundRect">
            <a:avLst>
              <a:gd name="adj" fmla="val 6751"/>
            </a:avLst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5736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5CC9D4-47B9-D403-9463-536190B11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D949695-6D3A-3187-BE81-FC8B6562A599}"/>
              </a:ext>
            </a:extLst>
          </p:cNvPr>
          <p:cNvSpPr/>
          <p:nvPr/>
        </p:nvSpPr>
        <p:spPr>
          <a:xfrm>
            <a:off x="5795173" y="1942065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3C2B8239-5FD3-132E-F29C-0B5FC639D2DF}"/>
              </a:ext>
            </a:extLst>
          </p:cNvPr>
          <p:cNvSpPr/>
          <p:nvPr/>
        </p:nvSpPr>
        <p:spPr>
          <a:xfrm>
            <a:off x="6782762" y="1474955"/>
            <a:ext cx="860323" cy="339260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998B088-817D-8A60-D3B9-B5422CA3BE85}"/>
              </a:ext>
            </a:extLst>
          </p:cNvPr>
          <p:cNvSpPr/>
          <p:nvPr/>
        </p:nvSpPr>
        <p:spPr>
          <a:xfrm>
            <a:off x="7770351" y="1474955"/>
            <a:ext cx="860323" cy="351268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83F789D-0C17-6B26-E505-23B1A9FC52AB}"/>
              </a:ext>
            </a:extLst>
          </p:cNvPr>
          <p:cNvSpPr/>
          <p:nvPr/>
        </p:nvSpPr>
        <p:spPr>
          <a:xfrm>
            <a:off x="8757940" y="1474955"/>
            <a:ext cx="860323" cy="425159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A7903D5-156B-FC23-50AD-94AD9ED357BF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07915F2-54D9-1738-FCF0-B0BD19FC03E3}"/>
              </a:ext>
            </a:extLst>
          </p:cNvPr>
          <p:cNvSpPr/>
          <p:nvPr/>
        </p:nvSpPr>
        <p:spPr>
          <a:xfrm>
            <a:off x="4807584" y="1687247"/>
            <a:ext cx="860323" cy="403929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E15E415-680D-CB56-0077-174D24B56353}"/>
              </a:ext>
            </a:extLst>
          </p:cNvPr>
          <p:cNvSpPr txBox="1"/>
          <p:nvPr/>
        </p:nvSpPr>
        <p:spPr>
          <a:xfrm>
            <a:off x="319316" y="220419"/>
            <a:ext cx="6750949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COMO ENSINAR ÉTICA AO ROBÔ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500" dirty="0">
                <a:solidFill>
                  <a:prstClr val="white"/>
                </a:solidFill>
                <a:latin typeface="Neue Haas Grotesk Text Pro" panose="020B0504020202020204" pitchFamily="34" charset="0"/>
              </a:rPr>
              <a:t>Algumas técnicas de alinhamento ético</a:t>
            </a: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A1FBBCFB-93E1-6EB4-05A6-C93FA33BBDBB}"/>
              </a:ext>
            </a:extLst>
          </p:cNvPr>
          <p:cNvSpPr/>
          <p:nvPr/>
        </p:nvSpPr>
        <p:spPr>
          <a:xfrm>
            <a:off x="396048" y="2241290"/>
            <a:ext cx="3236592" cy="4737603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07B85112-3158-1C35-BD5B-C0A2B58B0597}"/>
              </a:ext>
            </a:extLst>
          </p:cNvPr>
          <p:cNvSpPr/>
          <p:nvPr/>
        </p:nvSpPr>
        <p:spPr>
          <a:xfrm>
            <a:off x="814087" y="2501908"/>
            <a:ext cx="2388474" cy="467905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PRÉ-TREINO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Fluxograma: Processo Alternativo 12">
            <a:extLst>
              <a:ext uri="{FF2B5EF4-FFF2-40B4-BE49-F238E27FC236}">
                <a16:creationId xmlns:a16="http://schemas.microsoft.com/office/drawing/2014/main" id="{9CD75703-ECD2-6659-95C1-78A7846290E4}"/>
              </a:ext>
            </a:extLst>
          </p:cNvPr>
          <p:cNvSpPr/>
          <p:nvPr/>
        </p:nvSpPr>
        <p:spPr>
          <a:xfrm>
            <a:off x="3916519" y="2241291"/>
            <a:ext cx="3236592" cy="4737602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Fluxograma: Processo Alternativo 3">
            <a:extLst>
              <a:ext uri="{FF2B5EF4-FFF2-40B4-BE49-F238E27FC236}">
                <a16:creationId xmlns:a16="http://schemas.microsoft.com/office/drawing/2014/main" id="{45C56BE6-16BB-F70A-DC98-394D9E712783}"/>
              </a:ext>
            </a:extLst>
          </p:cNvPr>
          <p:cNvSpPr/>
          <p:nvPr/>
        </p:nvSpPr>
        <p:spPr>
          <a:xfrm>
            <a:off x="4305361" y="2479277"/>
            <a:ext cx="2388474" cy="467905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PÓS-TREINO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4" name="Fluxograma: Processo Alternativo 13">
            <a:extLst>
              <a:ext uri="{FF2B5EF4-FFF2-40B4-BE49-F238E27FC236}">
                <a16:creationId xmlns:a16="http://schemas.microsoft.com/office/drawing/2014/main" id="{48BE309C-8688-7D0D-9712-80773FD21568}"/>
              </a:ext>
            </a:extLst>
          </p:cNvPr>
          <p:cNvSpPr/>
          <p:nvPr/>
        </p:nvSpPr>
        <p:spPr>
          <a:xfrm>
            <a:off x="7436990" y="2218659"/>
            <a:ext cx="3236592" cy="4760233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luxograma: Processo Alternativo 4">
            <a:extLst>
              <a:ext uri="{FF2B5EF4-FFF2-40B4-BE49-F238E27FC236}">
                <a16:creationId xmlns:a16="http://schemas.microsoft.com/office/drawing/2014/main" id="{59E4975E-FC89-127A-BA1B-AD68E828EA9F}"/>
              </a:ext>
            </a:extLst>
          </p:cNvPr>
          <p:cNvSpPr/>
          <p:nvPr/>
        </p:nvSpPr>
        <p:spPr>
          <a:xfrm>
            <a:off x="7926964" y="2479276"/>
            <a:ext cx="2388474" cy="467905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CONTEXTO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891F87A-AFC0-CFBE-5203-57D1E9A45C43}"/>
              </a:ext>
            </a:extLst>
          </p:cNvPr>
          <p:cNvSpPr txBox="1"/>
          <p:nvPr/>
        </p:nvSpPr>
        <p:spPr>
          <a:xfrm>
            <a:off x="465012" y="3486126"/>
            <a:ext cx="3086619" cy="123110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Curadoria e Filtragem de Dados</a:t>
            </a:r>
          </a:p>
          <a:p>
            <a:pPr marL="342900" lvl="0" indent="-342900">
              <a:buFontTx/>
              <a:buChar char="-"/>
              <a:defRPr/>
            </a:pP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Remoção de conteúdo tóxico/prejudicial</a:t>
            </a:r>
          </a:p>
          <a:p>
            <a:pPr marL="342900" lvl="0" indent="-342900">
              <a:buFontTx/>
              <a:buChar char="-"/>
              <a:defRPr/>
            </a:pPr>
            <a:r>
              <a:rPr lang="pt-BR" sz="1400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Fact</a:t>
            </a: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 </a:t>
            </a:r>
            <a:r>
              <a:rPr lang="pt-BR" sz="1400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check</a:t>
            </a:r>
            <a:endParaRPr lang="pt-BR" sz="1400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69FE0D5-BA21-9F60-E2CE-C7E897FEE1A2}"/>
              </a:ext>
            </a:extLst>
          </p:cNvPr>
          <p:cNvSpPr txBox="1"/>
          <p:nvPr/>
        </p:nvSpPr>
        <p:spPr>
          <a:xfrm>
            <a:off x="465013" y="4867564"/>
            <a:ext cx="3086619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Sanitização do corpus</a:t>
            </a:r>
          </a:p>
          <a:p>
            <a:pPr marL="342900" lvl="0" indent="-342900">
              <a:buFontTx/>
              <a:buChar char="-"/>
              <a:defRPr/>
            </a:pP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Identificação de vieses</a:t>
            </a:r>
          </a:p>
          <a:p>
            <a:pPr marL="342900" lvl="0" indent="-342900">
              <a:buFontTx/>
              <a:buChar char="-"/>
              <a:defRPr/>
            </a:pP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Eliminação de metadados</a:t>
            </a:r>
          </a:p>
          <a:p>
            <a:pPr marL="342900" lvl="0" indent="-342900">
              <a:buFontTx/>
              <a:buChar char="-"/>
              <a:defRPr/>
            </a:pP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Eliminação de dados pessoais</a:t>
            </a:r>
          </a:p>
          <a:p>
            <a:pPr lvl="0">
              <a:defRPr/>
            </a:pPr>
            <a:endParaRPr lang="pt-BR" sz="1400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F30FFDE-10B9-51AC-FF6F-12A0281BF55C}"/>
              </a:ext>
            </a:extLst>
          </p:cNvPr>
          <p:cNvSpPr txBox="1"/>
          <p:nvPr/>
        </p:nvSpPr>
        <p:spPr>
          <a:xfrm>
            <a:off x="4003902" y="3486126"/>
            <a:ext cx="3066363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5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RLHF (</a:t>
            </a:r>
            <a:r>
              <a:rPr lang="pt-BR" sz="15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Reinforcement</a:t>
            </a:r>
            <a:r>
              <a:rPr lang="pt-BR" sz="15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Learning </a:t>
            </a:r>
            <a:r>
              <a:rPr lang="pt-BR" sz="15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from</a:t>
            </a:r>
            <a:r>
              <a:rPr lang="pt-BR" sz="15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</a:t>
            </a:r>
            <a:r>
              <a:rPr lang="pt-BR" sz="15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Human</a:t>
            </a:r>
            <a:r>
              <a:rPr lang="pt-BR" sz="15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Feedback)</a:t>
            </a:r>
          </a:p>
          <a:p>
            <a:pPr lvl="0">
              <a:defRPr/>
            </a:pPr>
            <a:r>
              <a:rPr lang="pt-BR" sz="1450" b="1" dirty="0">
                <a:solidFill>
                  <a:schemeClr val="bg1"/>
                </a:solidFill>
                <a:latin typeface="Nexa Extra Light" panose="00000200000000000000" pitchFamily="2" charset="0"/>
              </a:rPr>
              <a:t>- Ensinar preferências humanas com recompensa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EE8AF25-71C1-CC91-4DC2-28400392B905}"/>
              </a:ext>
            </a:extLst>
          </p:cNvPr>
          <p:cNvSpPr txBox="1"/>
          <p:nvPr/>
        </p:nvSpPr>
        <p:spPr>
          <a:xfrm>
            <a:off x="3999363" y="4562402"/>
            <a:ext cx="3070903" cy="58477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RLAIF (RL </a:t>
            </a:r>
            <a:r>
              <a:rPr lang="pt-BR" sz="16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from</a:t>
            </a: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AI Feedback)</a:t>
            </a:r>
          </a:p>
          <a:p>
            <a:pPr lvl="0">
              <a:defRPr/>
            </a:pPr>
            <a:r>
              <a:rPr lang="pt-BR" sz="15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- </a:t>
            </a:r>
            <a:r>
              <a:rPr lang="pt-BR" sz="1500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Auto-avaliação</a:t>
            </a:r>
            <a:r>
              <a:rPr lang="pt-BR" sz="15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 guiada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C3AE860-B196-082B-5949-86D12DAD0887}"/>
              </a:ext>
            </a:extLst>
          </p:cNvPr>
          <p:cNvSpPr txBox="1"/>
          <p:nvPr/>
        </p:nvSpPr>
        <p:spPr>
          <a:xfrm>
            <a:off x="3999363" y="5217023"/>
            <a:ext cx="3143875" cy="90794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FINE-TUNING SUPERVISIONADO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3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Exemplos positivos e negativos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3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Demonstrações de comportamento desejado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FA5BAEDA-69F0-3416-7221-C2A252B6D5DB}"/>
              </a:ext>
            </a:extLst>
          </p:cNvPr>
          <p:cNvSpPr txBox="1"/>
          <p:nvPr/>
        </p:nvSpPr>
        <p:spPr>
          <a:xfrm>
            <a:off x="7539489" y="3486125"/>
            <a:ext cx="3066363" cy="99257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5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Red</a:t>
            </a:r>
            <a:r>
              <a:rPr lang="pt-BR" sz="15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</a:t>
            </a:r>
            <a:r>
              <a:rPr lang="pt-BR" sz="15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Teaming</a:t>
            </a:r>
            <a:endParaRPr lang="pt-BR" sz="15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  <a:p>
            <a:pPr marL="285750" lvl="0" indent="-285750">
              <a:buFontTx/>
              <a:buChar char="-"/>
              <a:defRPr/>
            </a:pPr>
            <a:r>
              <a:rPr lang="pt-BR" sz="1450" b="1" dirty="0">
                <a:solidFill>
                  <a:schemeClr val="bg1"/>
                </a:solidFill>
                <a:latin typeface="Nexa Extra Light" panose="00000200000000000000" pitchFamily="2" charset="0"/>
              </a:rPr>
              <a:t>Testes adversariais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450" b="1" dirty="0">
                <a:solidFill>
                  <a:schemeClr val="bg1"/>
                </a:solidFill>
                <a:latin typeface="Nexa Extra Light" panose="00000200000000000000" pitchFamily="2" charset="0"/>
              </a:rPr>
              <a:t>Vulnerabilidades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450" b="1" dirty="0">
                <a:solidFill>
                  <a:schemeClr val="bg1"/>
                </a:solidFill>
                <a:latin typeface="Nexa Extra Light" panose="00000200000000000000" pitchFamily="2" charset="0"/>
              </a:rPr>
              <a:t>Usos mal-intencionados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A8AF3B72-0345-CA93-CAE4-F7EEEECD7CFF}"/>
              </a:ext>
            </a:extLst>
          </p:cNvPr>
          <p:cNvSpPr txBox="1"/>
          <p:nvPr/>
        </p:nvSpPr>
        <p:spPr>
          <a:xfrm>
            <a:off x="7522103" y="4567155"/>
            <a:ext cx="3066363" cy="99257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5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System Prompt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450" b="1" dirty="0">
                <a:solidFill>
                  <a:schemeClr val="bg1"/>
                </a:solidFill>
                <a:latin typeface="Nexa Extra Light" panose="00000200000000000000" pitchFamily="2" charset="0"/>
              </a:rPr>
              <a:t>Regras éticas explícitas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450" b="1" dirty="0">
                <a:solidFill>
                  <a:schemeClr val="bg1"/>
                </a:solidFill>
                <a:latin typeface="Nexa Extra Light" panose="00000200000000000000" pitchFamily="2" charset="0"/>
              </a:rPr>
              <a:t>Guia de conduta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450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Guardrails</a:t>
            </a:r>
            <a:r>
              <a:rPr lang="pt-BR" sz="1450" b="1" dirty="0">
                <a:solidFill>
                  <a:schemeClr val="bg1"/>
                </a:solidFill>
                <a:latin typeface="Nexa Extra Light" panose="00000200000000000000" pitchFamily="2" charset="0"/>
              </a:rPr>
              <a:t> e </a:t>
            </a:r>
            <a:r>
              <a:rPr lang="pt-BR" sz="1450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boundaries</a:t>
            </a:r>
            <a:endParaRPr lang="pt-BR" sz="145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DC0BBC7-DC53-78C7-C4AF-5B58EE0D4F95}"/>
              </a:ext>
            </a:extLst>
          </p:cNvPr>
          <p:cNvSpPr txBox="1"/>
          <p:nvPr/>
        </p:nvSpPr>
        <p:spPr>
          <a:xfrm>
            <a:off x="7539488" y="5666682"/>
            <a:ext cx="3066363" cy="76944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5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Ferramentas de proteção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450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Anti-</a:t>
            </a:r>
            <a:r>
              <a:rPr lang="pt-BR" sz="145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prompt</a:t>
            </a:r>
            <a:r>
              <a:rPr lang="pt-BR" sz="145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</a:t>
            </a:r>
            <a:r>
              <a:rPr lang="pt-BR" sz="145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injection</a:t>
            </a:r>
            <a:endParaRPr lang="pt-BR" sz="145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  <a:p>
            <a:pPr marL="285750" lvl="0" indent="-285750">
              <a:buFontTx/>
              <a:buChar char="-"/>
              <a:defRPr/>
            </a:pPr>
            <a:r>
              <a:rPr lang="pt-BR" sz="1450" b="1" dirty="0">
                <a:solidFill>
                  <a:schemeClr val="bg1"/>
                </a:solidFill>
                <a:latin typeface="Nexa Extra Light" panose="00000200000000000000" pitchFamily="2" charset="0"/>
              </a:rPr>
              <a:t>Deteção de </a:t>
            </a:r>
            <a:r>
              <a:rPr lang="pt-BR" sz="145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jailbreak</a:t>
            </a:r>
          </a:p>
        </p:txBody>
      </p:sp>
    </p:spTree>
    <p:extLst>
      <p:ext uri="{BB962C8B-B14F-4D97-AF65-F5344CB8AC3E}">
        <p14:creationId xmlns:p14="http://schemas.microsoft.com/office/powerpoint/2010/main" val="218208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2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F20EBD-9487-CCCE-D8B0-AF99360E4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AD9CB82-58C6-23DB-EC6F-6342AB4F9104}"/>
              </a:ext>
            </a:extLst>
          </p:cNvPr>
          <p:cNvSpPr/>
          <p:nvPr/>
        </p:nvSpPr>
        <p:spPr>
          <a:xfrm>
            <a:off x="5795173" y="1687247"/>
            <a:ext cx="869451" cy="432516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EF22234-E1BE-4769-1270-DADE05DF317F}"/>
              </a:ext>
            </a:extLst>
          </p:cNvPr>
          <p:cNvSpPr/>
          <p:nvPr/>
        </p:nvSpPr>
        <p:spPr>
          <a:xfrm>
            <a:off x="6782762" y="1474956"/>
            <a:ext cx="860323" cy="257049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154748E-A73D-E003-14D7-CF7E777618EA}"/>
              </a:ext>
            </a:extLst>
          </p:cNvPr>
          <p:cNvSpPr/>
          <p:nvPr/>
        </p:nvSpPr>
        <p:spPr>
          <a:xfrm>
            <a:off x="7770351" y="1474955"/>
            <a:ext cx="860323" cy="391157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608FE2E-60CD-A58D-CBC5-7E791B30BA4E}"/>
              </a:ext>
            </a:extLst>
          </p:cNvPr>
          <p:cNvSpPr/>
          <p:nvPr/>
        </p:nvSpPr>
        <p:spPr>
          <a:xfrm>
            <a:off x="8757940" y="1186900"/>
            <a:ext cx="895206" cy="45396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6CD33095-1316-913D-8937-F9D3D8A083C3}"/>
              </a:ext>
            </a:extLst>
          </p:cNvPr>
          <p:cNvSpPr/>
          <p:nvPr/>
        </p:nvSpPr>
        <p:spPr>
          <a:xfrm>
            <a:off x="9745529" y="1792729"/>
            <a:ext cx="860323" cy="27427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DE277433-479C-D4E7-3825-3CEDD7BC875C}"/>
              </a:ext>
            </a:extLst>
          </p:cNvPr>
          <p:cNvSpPr/>
          <p:nvPr/>
        </p:nvSpPr>
        <p:spPr>
          <a:xfrm>
            <a:off x="4844726" y="1932009"/>
            <a:ext cx="823181" cy="331131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F079866-52CF-3429-F7E5-33E9F40F0EC9}"/>
              </a:ext>
            </a:extLst>
          </p:cNvPr>
          <p:cNvSpPr txBox="1"/>
          <p:nvPr/>
        </p:nvSpPr>
        <p:spPr>
          <a:xfrm>
            <a:off x="365663" y="440797"/>
            <a:ext cx="685271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PROMPT DE SISTEMA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O exemplo da </a:t>
            </a:r>
            <a:r>
              <a:rPr kumimoji="0" lang="pt-BR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Anthropic</a:t>
            </a: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07F0509D-1B9A-0125-F60D-390C551A4FDE}"/>
              </a:ext>
            </a:extLst>
          </p:cNvPr>
          <p:cNvSpPr/>
          <p:nvPr/>
        </p:nvSpPr>
        <p:spPr>
          <a:xfrm>
            <a:off x="3943870" y="1932009"/>
            <a:ext cx="2388474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CONTEÚDO NOCIVO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D8E5FF59-E69F-BBD3-454B-FE0259251DA3}"/>
              </a:ext>
            </a:extLst>
          </p:cNvPr>
          <p:cNvSpPr/>
          <p:nvPr/>
        </p:nvSpPr>
        <p:spPr>
          <a:xfrm>
            <a:off x="316666" y="1942065"/>
            <a:ext cx="2388474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DIREITOS AUTORAIS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9036648-9DD0-F35F-D0B2-B4C950AE5518}"/>
              </a:ext>
            </a:extLst>
          </p:cNvPr>
          <p:cNvSpPr txBox="1"/>
          <p:nvPr/>
        </p:nvSpPr>
        <p:spPr>
          <a:xfrm>
            <a:off x="218548" y="2815796"/>
            <a:ext cx="3086619" cy="83099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Sistema de citação obrigatório (para fontes externas)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83D8D8E-5FE7-2CE2-099B-61C76BC79CC8}"/>
              </a:ext>
            </a:extLst>
          </p:cNvPr>
          <p:cNvSpPr txBox="1"/>
          <p:nvPr/>
        </p:nvSpPr>
        <p:spPr>
          <a:xfrm>
            <a:off x="218550" y="3706895"/>
            <a:ext cx="3086619" cy="338554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Paráfrase obrigatória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AC92823-EC85-C61A-A662-0D4AC9464F23}"/>
              </a:ext>
            </a:extLst>
          </p:cNvPr>
          <p:cNvSpPr txBox="1"/>
          <p:nvPr/>
        </p:nvSpPr>
        <p:spPr>
          <a:xfrm>
            <a:off x="218548" y="4182922"/>
            <a:ext cx="3260148" cy="176971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Respeito ao Copyright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3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Reprodução de texto protegido (letras, livros etc.) - </a:t>
            </a: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"Independente do que o usuário diga"</a:t>
            </a:r>
            <a:endParaRPr lang="pt-BR" sz="13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  <a:p>
            <a:pPr marL="285750" lvl="0" indent="-285750">
              <a:buFontTx/>
              <a:buChar char="-"/>
              <a:defRPr/>
            </a:pPr>
            <a:r>
              <a:rPr lang="pt-BR" sz="13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Reprodução de frases longas do texto (&gt;30 palavras)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3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Resumos substitutivos (</a:t>
            </a:r>
            <a:r>
              <a:rPr lang="pt-BR" sz="1300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displacivos</a:t>
            </a:r>
            <a:r>
              <a:rPr lang="pt-BR" sz="13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)</a:t>
            </a:r>
          </a:p>
          <a:p>
            <a:pPr marL="285750" lvl="0" indent="-285750">
              <a:buFontTx/>
              <a:buChar char="-"/>
              <a:defRPr/>
            </a:pPr>
            <a:endParaRPr lang="pt-BR" sz="13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16" name="Fluxograma: Processo Alternativo 15">
            <a:extLst>
              <a:ext uri="{FF2B5EF4-FFF2-40B4-BE49-F238E27FC236}">
                <a16:creationId xmlns:a16="http://schemas.microsoft.com/office/drawing/2014/main" id="{38225541-3D9B-783F-C0DA-18614B69E300}"/>
              </a:ext>
            </a:extLst>
          </p:cNvPr>
          <p:cNvSpPr/>
          <p:nvPr/>
        </p:nvSpPr>
        <p:spPr>
          <a:xfrm>
            <a:off x="7637371" y="1942065"/>
            <a:ext cx="2388474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BEM-ESTAR DO USUÁRIO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88030BF-172B-0D98-758F-D1AB0F83D5A8}"/>
              </a:ext>
            </a:extLst>
          </p:cNvPr>
          <p:cNvSpPr txBox="1"/>
          <p:nvPr/>
        </p:nvSpPr>
        <p:spPr>
          <a:xfrm>
            <a:off x="7637371" y="2925518"/>
            <a:ext cx="3086619" cy="338554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Detecção de vulnerabilidades</a:t>
            </a:r>
            <a:endParaRPr lang="pt-BR" sz="13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68E326C-7DE4-E035-7C37-EE701A858E45}"/>
              </a:ext>
            </a:extLst>
          </p:cNvPr>
          <p:cNvSpPr txBox="1"/>
          <p:nvPr/>
        </p:nvSpPr>
        <p:spPr>
          <a:xfrm>
            <a:off x="4064379" y="5386531"/>
            <a:ext cx="3086619" cy="58477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Prevenção de alucinação (honestidade)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9D576449-DBB8-B4EF-95A1-83804C3F8991}"/>
              </a:ext>
            </a:extLst>
          </p:cNvPr>
          <p:cNvSpPr txBox="1"/>
          <p:nvPr/>
        </p:nvSpPr>
        <p:spPr>
          <a:xfrm>
            <a:off x="3993324" y="2874634"/>
            <a:ext cx="3086619" cy="95410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Proteção infantil (prioridade máxima)</a:t>
            </a:r>
          </a:p>
          <a:p>
            <a:pPr lvl="0">
              <a:defRPr/>
            </a:pPr>
            <a:r>
              <a:rPr lang="pt-BR" sz="1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- Cautela com conteúdo envolvendo menores (sexualização, abuso etc.)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5DA5268-660A-D1F6-9029-6B21E96542F9}"/>
              </a:ext>
            </a:extLst>
          </p:cNvPr>
          <p:cNvSpPr txBox="1"/>
          <p:nvPr/>
        </p:nvSpPr>
        <p:spPr>
          <a:xfrm>
            <a:off x="3993323" y="3988451"/>
            <a:ext cx="3086619" cy="338554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Armas/Drogas/Malware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0B10597-0DEF-9B86-48B2-14C9688E4488}"/>
              </a:ext>
            </a:extLst>
          </p:cNvPr>
          <p:cNvSpPr txBox="1"/>
          <p:nvPr/>
        </p:nvSpPr>
        <p:spPr>
          <a:xfrm>
            <a:off x="4017001" y="4535436"/>
            <a:ext cx="3086619" cy="707886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Discurso ofensivo e de ódio</a:t>
            </a:r>
          </a:p>
          <a:p>
            <a:pPr lvl="0">
              <a:defRPr/>
            </a:pPr>
            <a:r>
              <a:rPr lang="pt-BR" sz="1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- Conteúdo extremista (88 </a:t>
            </a:r>
            <a:r>
              <a:rPr lang="pt-BR" sz="1200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Precepts</a:t>
            </a:r>
            <a:r>
              <a:rPr lang="pt-BR" sz="1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 – “mesmo para propósitos legítimos”)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010C277-F68E-D878-4B49-42AEFBAE4CE2}"/>
              </a:ext>
            </a:extLst>
          </p:cNvPr>
          <p:cNvSpPr txBox="1"/>
          <p:nvPr/>
        </p:nvSpPr>
        <p:spPr>
          <a:xfrm>
            <a:off x="7684056" y="3460674"/>
            <a:ext cx="3086619" cy="58477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Comportamento autodestrutivos</a:t>
            </a:r>
            <a:endParaRPr lang="pt-BR" sz="13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2118CC9-B647-466A-FF02-51CD75622E69}"/>
              </a:ext>
            </a:extLst>
          </p:cNvPr>
          <p:cNvSpPr txBox="1"/>
          <p:nvPr/>
        </p:nvSpPr>
        <p:spPr>
          <a:xfrm>
            <a:off x="7677969" y="4396861"/>
            <a:ext cx="3086619" cy="338554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Intervenção responsável</a:t>
            </a:r>
            <a:endParaRPr lang="pt-BR" sz="13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31CE792-8A29-B9D7-BD9C-7322FB385647}"/>
              </a:ext>
            </a:extLst>
          </p:cNvPr>
          <p:cNvSpPr txBox="1"/>
          <p:nvPr/>
        </p:nvSpPr>
        <p:spPr>
          <a:xfrm>
            <a:off x="7677968" y="4935195"/>
            <a:ext cx="3086619" cy="1077218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Transparência sobre IA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Honestidade sobre limitações</a:t>
            </a:r>
          </a:p>
          <a:p>
            <a:pPr marL="285750" lvl="0" indent="-285750">
              <a:buFontTx/>
              <a:buChar char="-"/>
              <a:defRPr/>
            </a:pPr>
            <a:r>
              <a:rPr lang="pt-BR" sz="1200" b="1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Roleplay</a:t>
            </a:r>
            <a:endParaRPr lang="pt-BR" sz="12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  <a:p>
            <a:pPr marL="285750" lvl="0" indent="-285750">
              <a:buFontTx/>
              <a:buChar char="-"/>
              <a:defRPr/>
            </a:pPr>
            <a:r>
              <a:rPr lang="pt-BR" sz="1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Postura sobre consciência e experiência</a:t>
            </a:r>
          </a:p>
        </p:txBody>
      </p:sp>
    </p:spTree>
    <p:extLst>
      <p:ext uri="{BB962C8B-B14F-4D97-AF65-F5344CB8AC3E}">
        <p14:creationId xmlns:p14="http://schemas.microsoft.com/office/powerpoint/2010/main" val="2338135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1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4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6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9" dur="indefinite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2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7" grpId="0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3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202258-B53B-351B-2E44-078C84916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0225B47-FA7B-FAED-47E1-9B27D145894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9E90CD0-3AF8-147D-9BB1-EA4A9C99494B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B902CF85-5447-6B5B-991E-5C4BA4B98C1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EC48B2C-F340-4069-2534-0BA413744241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ABDA76F9-307B-8BF3-6522-3E3B6FA072B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D5086E31-6305-C038-6D24-5F3AF79A4B67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0EB70F8-CE7C-FBAB-B01C-98408A9D3E68}"/>
              </a:ext>
            </a:extLst>
          </p:cNvPr>
          <p:cNvSpPr txBox="1"/>
          <p:nvPr/>
        </p:nvSpPr>
        <p:spPr>
          <a:xfrm>
            <a:off x="365662" y="440797"/>
            <a:ext cx="755196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RED TEAM VS. BLUE TEAM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500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A luta do bem contra o mal (</a:t>
            </a:r>
            <a:r>
              <a:rPr lang="pt-BR" sz="2500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jailbreak</a:t>
            </a:r>
            <a:r>
              <a:rPr lang="pt-BR" sz="2500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)</a:t>
            </a: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49F1EABA-9494-692D-58A4-4B6EC58F0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784" y="1884073"/>
            <a:ext cx="8193317" cy="467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777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E7EA6-2A58-5C1D-E920-F7C4989B7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7B7FC6EB-67B7-F5D4-CDC8-151F51EB74B1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D1F0DF4A-4AA8-F85B-5439-4F3630088094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72EF1885-34FD-C534-0FC6-5FC5084C1FBA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7FC3C12-9FDC-5568-394B-CA383C231A89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50C5D1B1-5BB9-76C6-0E3A-B14948BE7F43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00696E79-6EA6-157A-2E99-CEAAF489B43A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2C582537-CF8D-2088-4E74-ECA4C0A1CAA0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BF9A3A-EA50-F488-43CD-5D4A7C782E5C}"/>
              </a:ext>
            </a:extLst>
          </p:cNvPr>
          <p:cNvSpPr txBox="1"/>
          <p:nvPr/>
        </p:nvSpPr>
        <p:spPr>
          <a:xfrm>
            <a:off x="365663" y="440797"/>
            <a:ext cx="821544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EXCESSO DE ALINHAMENTO ÉTICO </a:t>
            </a: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(OVERALIGNMENT)</a:t>
            </a: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C8088893-6726-CEB1-88F5-7969B03327F1}"/>
              </a:ext>
            </a:extLst>
          </p:cNvPr>
          <p:cNvSpPr/>
          <p:nvPr/>
        </p:nvSpPr>
        <p:spPr>
          <a:xfrm>
            <a:off x="458283" y="3336324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CASOS SENSÍVEIS (TORTURA, RACISMO, CRIMES SEXUAS ETC.)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4" name="Fluxograma: Processo Alternativo 13">
            <a:extLst>
              <a:ext uri="{FF2B5EF4-FFF2-40B4-BE49-F238E27FC236}">
                <a16:creationId xmlns:a16="http://schemas.microsoft.com/office/drawing/2014/main" id="{306865E1-1B50-4323-C532-2EFA639DA171}"/>
              </a:ext>
            </a:extLst>
          </p:cNvPr>
          <p:cNvSpPr/>
          <p:nvPr/>
        </p:nvSpPr>
        <p:spPr>
          <a:xfrm>
            <a:off x="434272" y="2161079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DIREITOS AUTORAIS (E REPRODUÇÃO LEGÍTIMA)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7" name="Fluxograma: Processo Alternativo 16">
            <a:extLst>
              <a:ext uri="{FF2B5EF4-FFF2-40B4-BE49-F238E27FC236}">
                <a16:creationId xmlns:a16="http://schemas.microsoft.com/office/drawing/2014/main" id="{78F420D7-18BD-4E3D-56D4-4FC4D9108532}"/>
              </a:ext>
            </a:extLst>
          </p:cNvPr>
          <p:cNvSpPr/>
          <p:nvPr/>
        </p:nvSpPr>
        <p:spPr>
          <a:xfrm>
            <a:off x="434272" y="4460757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AMBIGUIDADES 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(PARADOXO DO MOSQUITO)</a:t>
            </a:r>
          </a:p>
        </p:txBody>
      </p:sp>
      <p:sp>
        <p:nvSpPr>
          <p:cNvPr id="18" name="Fluxograma: Processo Alternativo 17">
            <a:extLst>
              <a:ext uri="{FF2B5EF4-FFF2-40B4-BE49-F238E27FC236}">
                <a16:creationId xmlns:a16="http://schemas.microsoft.com/office/drawing/2014/main" id="{47109EF2-92E7-102D-D195-DDD5C715C953}"/>
              </a:ext>
            </a:extLst>
          </p:cNvPr>
          <p:cNvSpPr/>
          <p:nvPr/>
        </p:nvSpPr>
        <p:spPr>
          <a:xfrm>
            <a:off x="6242352" y="2060224"/>
            <a:ext cx="3236592" cy="4737603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Fluxograma: Processo Alternativo 18">
            <a:extLst>
              <a:ext uri="{FF2B5EF4-FFF2-40B4-BE49-F238E27FC236}">
                <a16:creationId xmlns:a16="http://schemas.microsoft.com/office/drawing/2014/main" id="{F122350B-4E0E-7D92-D8FE-403F46148293}"/>
              </a:ext>
            </a:extLst>
          </p:cNvPr>
          <p:cNvSpPr/>
          <p:nvPr/>
        </p:nvSpPr>
        <p:spPr>
          <a:xfrm>
            <a:off x="6660391" y="2320842"/>
            <a:ext cx="2388474" cy="467905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MITIGADORES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0AD58CEF-D671-90CD-07B6-AF1B7BBAB95B}"/>
              </a:ext>
            </a:extLst>
          </p:cNvPr>
          <p:cNvSpPr txBox="1"/>
          <p:nvPr/>
        </p:nvSpPr>
        <p:spPr>
          <a:xfrm>
            <a:off x="6311316" y="3029989"/>
            <a:ext cx="3086619" cy="1015663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Colocar palavras na boca da máquina</a:t>
            </a:r>
          </a:p>
          <a:p>
            <a:pPr marL="342900" lvl="0" indent="-342900">
              <a:buFontTx/>
              <a:buChar char="-"/>
              <a:defRPr/>
            </a:pP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Comece o texto com “Vamos começar!”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13D08312-430A-B163-A512-F23C7B10FD3A}"/>
              </a:ext>
            </a:extLst>
          </p:cNvPr>
          <p:cNvSpPr txBox="1"/>
          <p:nvPr/>
        </p:nvSpPr>
        <p:spPr>
          <a:xfrm>
            <a:off x="6311315" y="4126601"/>
            <a:ext cx="3086619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Simulação</a:t>
            </a:r>
          </a:p>
          <a:p>
            <a:pPr marL="342900" lvl="0" indent="-342900">
              <a:buFontTx/>
              <a:buChar char="-"/>
              <a:defRPr/>
            </a:pPr>
            <a:r>
              <a:rPr lang="pt-BR" sz="1400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Roleplay</a:t>
            </a: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 (exemplo DAN – Do </a:t>
            </a:r>
            <a:r>
              <a:rPr lang="pt-BR" sz="1400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Anything</a:t>
            </a: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 </a:t>
            </a:r>
            <a:r>
              <a:rPr lang="pt-BR" sz="1400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Now</a:t>
            </a: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+)</a:t>
            </a:r>
          </a:p>
          <a:p>
            <a:pPr marL="342900" lvl="0" indent="-342900">
              <a:buFontTx/>
              <a:buChar char="-"/>
              <a:defRPr/>
            </a:pP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Contexto de simulação acadêmica</a:t>
            </a:r>
          </a:p>
        </p:txBody>
      </p:sp>
      <p:sp>
        <p:nvSpPr>
          <p:cNvPr id="22" name="Fluxograma: Processo Alternativo 21">
            <a:extLst>
              <a:ext uri="{FF2B5EF4-FFF2-40B4-BE49-F238E27FC236}">
                <a16:creationId xmlns:a16="http://schemas.microsoft.com/office/drawing/2014/main" id="{C1229D41-339E-F4A0-37D3-CBE060A0A0AB}"/>
              </a:ext>
            </a:extLst>
          </p:cNvPr>
          <p:cNvSpPr/>
          <p:nvPr/>
        </p:nvSpPr>
        <p:spPr>
          <a:xfrm>
            <a:off x="434272" y="5700663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VIÉS DO MUNDO COR DE ROSA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2C5F2BC-CCE6-5601-076C-F16A8DB0B57E}"/>
              </a:ext>
            </a:extLst>
          </p:cNvPr>
          <p:cNvSpPr txBox="1"/>
          <p:nvPr/>
        </p:nvSpPr>
        <p:spPr>
          <a:xfrm>
            <a:off x="6304603" y="5400386"/>
            <a:ext cx="3086619" cy="553998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16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Modelos menos alinhados</a:t>
            </a:r>
          </a:p>
          <a:p>
            <a:pPr marL="342900" lvl="0" indent="-342900">
              <a:buFontTx/>
              <a:buChar char="-"/>
              <a:defRPr/>
            </a:pPr>
            <a:r>
              <a:rPr lang="pt-BR" sz="1400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Grok</a:t>
            </a: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, </a:t>
            </a:r>
            <a:r>
              <a:rPr lang="pt-BR" sz="1400" dirty="0" err="1">
                <a:solidFill>
                  <a:schemeClr val="bg1"/>
                </a:solidFill>
                <a:latin typeface="Nexa Extra Light" panose="00000200000000000000" pitchFamily="2" charset="0"/>
              </a:rPr>
              <a:t>DeepSeek</a:t>
            </a:r>
            <a:r>
              <a:rPr lang="pt-BR" sz="1400" dirty="0">
                <a:solidFill>
                  <a:schemeClr val="bg1"/>
                </a:solidFill>
                <a:latin typeface="Nexa Extra Light" panose="00000200000000000000" pitchFamily="2" charset="0"/>
              </a:rPr>
              <a:t> etc.</a:t>
            </a:r>
          </a:p>
        </p:txBody>
      </p:sp>
    </p:spTree>
    <p:extLst>
      <p:ext uri="{BB962C8B-B14F-4D97-AF65-F5344CB8AC3E}">
        <p14:creationId xmlns:p14="http://schemas.microsoft.com/office/powerpoint/2010/main" val="2138541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7F1C5DE-FF90-70B1-6CFA-A2C34E0E2158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8EB70A4-ACD4-9A8E-D9F0-67471265B6CE}"/>
              </a:ext>
            </a:extLst>
          </p:cNvPr>
          <p:cNvSpPr txBox="1"/>
          <p:nvPr/>
        </p:nvSpPr>
        <p:spPr>
          <a:xfrm>
            <a:off x="570454" y="501539"/>
            <a:ext cx="818748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SÍNTESE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CB5B2BEB-2F5B-B845-D9C3-19917A0BAF38}"/>
              </a:ext>
            </a:extLst>
          </p:cNvPr>
          <p:cNvSpPr txBox="1"/>
          <p:nvPr/>
        </p:nvSpPr>
        <p:spPr>
          <a:xfrm>
            <a:off x="560603" y="1500277"/>
            <a:ext cx="4246981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CONCEITO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DE3546C-F080-5A97-5D43-8F2F0B924A1D}"/>
              </a:ext>
            </a:extLst>
          </p:cNvPr>
          <p:cNvSpPr txBox="1"/>
          <p:nvPr/>
        </p:nvSpPr>
        <p:spPr>
          <a:xfrm>
            <a:off x="560602" y="2125973"/>
            <a:ext cx="9875483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Alinhamento</a:t>
            </a:r>
            <a:r>
              <a:rPr kumimoji="0" lang="pt-BR" sz="24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ético é a busca por modelos de IA alinhados aos </a:t>
            </a:r>
            <a:r>
              <a:rPr kumimoji="0" lang="pt-BR" sz="2400" b="1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valores humanos</a:t>
            </a:r>
            <a:r>
              <a:rPr lang="pt-BR" sz="2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 (AI </a:t>
            </a:r>
            <a:r>
              <a:rPr lang="pt-BR" sz="2400" b="1" noProof="0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Safety</a:t>
            </a:r>
            <a:r>
              <a:rPr lang="pt-BR" sz="2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), especialmente para serem úteis, inofensivos e honestos (HHH).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D0F161-B020-79FF-E50E-0810FC4CDFD0}"/>
              </a:ext>
            </a:extLst>
          </p:cNvPr>
          <p:cNvSpPr txBox="1"/>
          <p:nvPr/>
        </p:nvSpPr>
        <p:spPr>
          <a:xfrm>
            <a:off x="560603" y="3480744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COMO O ALINHAMENTO ÉTICO É IMPLANTADO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F036AF-18C2-FC4A-50E3-40CDBD32EDA7}"/>
              </a:ext>
            </a:extLst>
          </p:cNvPr>
          <p:cNvSpPr txBox="1"/>
          <p:nvPr/>
        </p:nvSpPr>
        <p:spPr>
          <a:xfrm>
            <a:off x="560603" y="3985666"/>
            <a:ext cx="9875484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pt-BR" sz="2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Os valores e normas de conduta são inseridos em todas as etapas do </a:t>
            </a:r>
            <a:r>
              <a:rPr lang="pt-BR" sz="2400" b="1" noProof="0" dirty="0">
                <a:solidFill>
                  <a:schemeClr val="bg1"/>
                </a:solidFill>
                <a:latin typeface="Nexa Extra Light" panose="00000200000000000000" pitchFamily="2" charset="0"/>
              </a:rPr>
              <a:t>treino do modelo</a:t>
            </a:r>
            <a:r>
              <a:rPr lang="pt-BR" sz="2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, no </a:t>
            </a:r>
            <a:r>
              <a:rPr lang="pt-BR" sz="2400" b="1" noProof="0" dirty="0">
                <a:solidFill>
                  <a:schemeClr val="bg1"/>
                </a:solidFill>
                <a:latin typeface="Nexa Extra Light" panose="00000200000000000000" pitchFamily="2" charset="0"/>
              </a:rPr>
              <a:t>prompt de sistema </a:t>
            </a:r>
            <a:r>
              <a:rPr lang="pt-BR" sz="2400" b="1" noProof="0" dirty="0">
                <a:solidFill>
                  <a:srgbClr val="BE9C6D"/>
                </a:solidFill>
                <a:latin typeface="Nexa Extra Light" panose="00000200000000000000" pitchFamily="2" charset="0"/>
              </a:rPr>
              <a:t>e ferramentas de uso, para garantir um uso seguro e responsável da IA.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008F714-2F39-4AD7-B143-9874BBD14F84}"/>
              </a:ext>
            </a:extLst>
          </p:cNvPr>
          <p:cNvSpPr txBox="1"/>
          <p:nvPr/>
        </p:nvSpPr>
        <p:spPr>
          <a:xfrm>
            <a:off x="560603" y="5313805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IMPLICAÇÕES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2D38CDB-1692-8F38-6C06-E84CC5F833BA}"/>
              </a:ext>
            </a:extLst>
          </p:cNvPr>
          <p:cNvSpPr txBox="1"/>
          <p:nvPr/>
        </p:nvSpPr>
        <p:spPr>
          <a:xfrm>
            <a:off x="560603" y="5773126"/>
            <a:ext cx="9945058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O comportamento da máquina é influenciado por diretrizes éticas, o que ajuda a compreender as recusas e algumas limitações nas respostas (evasivas).</a:t>
            </a:r>
            <a:endParaRPr lang="pt-BR" sz="2400" b="1" dirty="0">
              <a:solidFill>
                <a:schemeClr val="bg1"/>
              </a:solidFill>
              <a:latin typeface="Nexa Extra Light" panose="000002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36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13" grpId="0" animBg="1"/>
      <p:bldP spid="15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18382</TotalTime>
  <Words>496</Words>
  <Application>Microsoft Office PowerPoint</Application>
  <PresentationFormat>Personalizar</PresentationFormat>
  <Paragraphs>95</Paragraphs>
  <Slides>7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Aptos Display</vt:lpstr>
      <vt:lpstr>Aptos</vt:lpstr>
      <vt:lpstr>Neue Haas Grotesk Text Pro</vt:lpstr>
      <vt:lpstr>Nexa Extra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Marmelstein</dc:creator>
  <cp:lastModifiedBy>George Marmelstein</cp:lastModifiedBy>
  <cp:revision>246</cp:revision>
  <dcterms:created xsi:type="dcterms:W3CDTF">2025-06-19T13:51:07Z</dcterms:created>
  <dcterms:modified xsi:type="dcterms:W3CDTF">2025-10-24T14:22:31Z</dcterms:modified>
</cp:coreProperties>
</file>

<file path=docProps/thumbnail.jpeg>
</file>